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C6E64-D2EE-BB4D-8D20-7BE1A94AC1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306ACD7-CB4D-6141-BA7F-F49AA5848E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87BDA2-B08A-124E-9E27-FFC7823A6E02}"/>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5" name="Footer Placeholder 4">
            <a:extLst>
              <a:ext uri="{FF2B5EF4-FFF2-40B4-BE49-F238E27FC236}">
                <a16:creationId xmlns:a16="http://schemas.microsoft.com/office/drawing/2014/main" id="{4331E604-4319-A642-B56C-5AC6B019CA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80A42D-7F30-D341-AE97-01EDCF124928}"/>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267101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52B73-B3E3-434A-9CCE-6CDAD8A8A9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23A574-0AC4-0640-816A-C19898662D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7D749E-476E-7248-B6E7-9F4D202EBC4F}"/>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5" name="Footer Placeholder 4">
            <a:extLst>
              <a:ext uri="{FF2B5EF4-FFF2-40B4-BE49-F238E27FC236}">
                <a16:creationId xmlns:a16="http://schemas.microsoft.com/office/drawing/2014/main" id="{BF48EA40-A967-DA41-B320-EA680BBA14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7A5929-8370-7648-832F-95842391C719}"/>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407758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2C7968-5698-394F-95C8-958022EDA4B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BE4A33-078B-FF41-998C-DF6A603451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64684-65A5-C845-9C0B-32C07530B2BA}"/>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5" name="Footer Placeholder 4">
            <a:extLst>
              <a:ext uri="{FF2B5EF4-FFF2-40B4-BE49-F238E27FC236}">
                <a16:creationId xmlns:a16="http://schemas.microsoft.com/office/drawing/2014/main" id="{E3C2B865-7E3B-6949-BEFF-749EBB1870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AA0BB-4366-F84C-A9F4-3E2183BF350B}"/>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2623985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845E2-2F56-DE48-838F-111E39F417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EF186A-6040-8A48-AE7F-894EF52210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4B34B-6DEB-F741-872A-3985FFA731C2}"/>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5" name="Footer Placeholder 4">
            <a:extLst>
              <a:ext uri="{FF2B5EF4-FFF2-40B4-BE49-F238E27FC236}">
                <a16:creationId xmlns:a16="http://schemas.microsoft.com/office/drawing/2014/main" id="{D26990A3-BB47-514B-B460-5CD70DF88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B0DC9-AC5E-4A4B-891B-A190582862CD}"/>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1400081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ACDEB-07E6-4043-9D7C-D617482AE5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1C0B69-3AAC-754F-89D4-E6DAA79EA39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D519E85-9766-954B-954E-F8CE656AA173}"/>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5" name="Footer Placeholder 4">
            <a:extLst>
              <a:ext uri="{FF2B5EF4-FFF2-40B4-BE49-F238E27FC236}">
                <a16:creationId xmlns:a16="http://schemas.microsoft.com/office/drawing/2014/main" id="{FA97A074-0CF5-3945-866B-B95515A259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F415C1-0A23-7943-99A6-EE20A6B4F672}"/>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4058395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83D4C-A9A0-0744-B2C9-FE82B4B24E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710FA2-690D-3A44-B083-CEFE469FF3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4C9E209-6F4C-4440-8845-1FB5A589FD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63845B-E61E-9F48-9749-06CC20B54BCC}"/>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6" name="Footer Placeholder 5">
            <a:extLst>
              <a:ext uri="{FF2B5EF4-FFF2-40B4-BE49-F238E27FC236}">
                <a16:creationId xmlns:a16="http://schemas.microsoft.com/office/drawing/2014/main" id="{FD7B2D5F-0212-1D42-9490-7BE09CF4A7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CABF6C-A1D9-E64A-9926-6A3A70A70DF3}"/>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409594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8B339-BD13-0740-A1A2-48583D2F3E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053485C-391B-6540-8C84-6A75434049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723C701-B634-9F45-946E-7CDEC4D96BA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454A44-C56E-394E-89A2-BF1A0A18D3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08F301-605E-A041-85E2-84BC755129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C9EAF43-743B-A242-8C16-1E050867571F}"/>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8" name="Footer Placeholder 7">
            <a:extLst>
              <a:ext uri="{FF2B5EF4-FFF2-40B4-BE49-F238E27FC236}">
                <a16:creationId xmlns:a16="http://schemas.microsoft.com/office/drawing/2014/main" id="{AE287D45-D826-1F43-95F7-60F9125645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14A1B42-242F-2947-9A96-9F81BBA793C2}"/>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106345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BF742-A66B-3B4D-97B5-202A35C993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DE55F2-DD91-4247-9FF9-6D84C4FE3095}"/>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4" name="Footer Placeholder 3">
            <a:extLst>
              <a:ext uri="{FF2B5EF4-FFF2-40B4-BE49-F238E27FC236}">
                <a16:creationId xmlns:a16="http://schemas.microsoft.com/office/drawing/2014/main" id="{D78B2326-F15A-8946-993F-679B7DC8B5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11E751D-420B-0D41-98FD-38A253A651A5}"/>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4236781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45259B-C4E0-CD4C-B9DD-1EB66E6F5E8C}"/>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3" name="Footer Placeholder 2">
            <a:extLst>
              <a:ext uri="{FF2B5EF4-FFF2-40B4-BE49-F238E27FC236}">
                <a16:creationId xmlns:a16="http://schemas.microsoft.com/office/drawing/2014/main" id="{6B39CCC1-D50D-4C4C-B48C-1DA53B5FA67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1933E38-1DC2-F14B-BADB-5239D327A418}"/>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3150338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08866-CCA7-8D46-8B70-34E1B57C4C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DCAA59-371B-5041-9C00-C7CF9C6ABF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B941D0E-AEC7-FD4C-8EF8-077115886D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FB665A-3C42-654F-BF5C-45B54ABA2D16}"/>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6" name="Footer Placeholder 5">
            <a:extLst>
              <a:ext uri="{FF2B5EF4-FFF2-40B4-BE49-F238E27FC236}">
                <a16:creationId xmlns:a16="http://schemas.microsoft.com/office/drawing/2014/main" id="{4C04D113-CC54-EC4D-9337-1687B69E6C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9AC1CD-429D-4D46-AFB1-E9F93F818BCA}"/>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176249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7D4DB-6F04-E84B-BBA4-2CFAE15903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7985C9-9FD4-6E41-BB86-A5CDFEAF42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9E6DF7-7DB7-3942-B142-83D420F98F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88E54B-FF55-7E43-B6F4-29A27CF441FB}"/>
              </a:ext>
            </a:extLst>
          </p:cNvPr>
          <p:cNvSpPr>
            <a:spLocks noGrp="1"/>
          </p:cNvSpPr>
          <p:nvPr>
            <p:ph type="dt" sz="half" idx="10"/>
          </p:nvPr>
        </p:nvSpPr>
        <p:spPr/>
        <p:txBody>
          <a:bodyPr/>
          <a:lstStyle/>
          <a:p>
            <a:fld id="{309A12EF-D13F-2B4C-B744-0934949F634D}" type="datetimeFigureOut">
              <a:rPr lang="en-US" smtClean="0"/>
              <a:t>11/28/2020</a:t>
            </a:fld>
            <a:endParaRPr lang="en-US"/>
          </a:p>
        </p:txBody>
      </p:sp>
      <p:sp>
        <p:nvSpPr>
          <p:cNvPr id="6" name="Footer Placeholder 5">
            <a:extLst>
              <a:ext uri="{FF2B5EF4-FFF2-40B4-BE49-F238E27FC236}">
                <a16:creationId xmlns:a16="http://schemas.microsoft.com/office/drawing/2014/main" id="{14A7A5E9-FD06-6742-9959-195D288A31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BE9A7F-B9F8-8C48-AA22-7D626B5DB438}"/>
              </a:ext>
            </a:extLst>
          </p:cNvPr>
          <p:cNvSpPr>
            <a:spLocks noGrp="1"/>
          </p:cNvSpPr>
          <p:nvPr>
            <p:ph type="sldNum" sz="quarter" idx="12"/>
          </p:nvPr>
        </p:nvSpPr>
        <p:spPr/>
        <p:txBody>
          <a:bodyPr/>
          <a:lstStyle/>
          <a:p>
            <a:fld id="{680F37BD-865A-9642-9969-D2BD5D777E06}" type="slidenum">
              <a:rPr lang="en-US" smtClean="0"/>
              <a:t>‹#›</a:t>
            </a:fld>
            <a:endParaRPr lang="en-US"/>
          </a:p>
        </p:txBody>
      </p:sp>
    </p:spTree>
    <p:extLst>
      <p:ext uri="{BB962C8B-B14F-4D97-AF65-F5344CB8AC3E}">
        <p14:creationId xmlns:p14="http://schemas.microsoft.com/office/powerpoint/2010/main" val="51870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4DF768-5840-6843-8FD1-4CB4544062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8E2868E-10CC-A646-8549-EDA956FCB6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5A7615-0F15-EA46-A7DB-D678C2F9A10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9A12EF-D13F-2B4C-B744-0934949F634D}" type="datetimeFigureOut">
              <a:rPr lang="en-US" smtClean="0"/>
              <a:t>11/28/2020</a:t>
            </a:fld>
            <a:endParaRPr lang="en-US"/>
          </a:p>
        </p:txBody>
      </p:sp>
      <p:sp>
        <p:nvSpPr>
          <p:cNvPr id="5" name="Footer Placeholder 4">
            <a:extLst>
              <a:ext uri="{FF2B5EF4-FFF2-40B4-BE49-F238E27FC236}">
                <a16:creationId xmlns:a16="http://schemas.microsoft.com/office/drawing/2014/main" id="{2463CBB0-8D18-3A4D-8529-FD5022913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0DCECB-02A4-C141-B8E7-CF4803F25F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0F37BD-865A-9642-9969-D2BD5D777E06}" type="slidenum">
              <a:rPr lang="en-US" smtClean="0"/>
              <a:t>‹#›</a:t>
            </a:fld>
            <a:endParaRPr lang="en-US"/>
          </a:p>
        </p:txBody>
      </p:sp>
    </p:spTree>
    <p:extLst>
      <p:ext uri="{BB962C8B-B14F-4D97-AF65-F5344CB8AC3E}">
        <p14:creationId xmlns:p14="http://schemas.microsoft.com/office/powerpoint/2010/main" val="463403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A098D-7878-5E4B-BE2B-10DAC619ABDB}"/>
              </a:ext>
            </a:extLst>
          </p:cNvPr>
          <p:cNvSpPr>
            <a:spLocks noGrp="1"/>
          </p:cNvSpPr>
          <p:nvPr>
            <p:ph type="ctrTitle"/>
          </p:nvPr>
        </p:nvSpPr>
        <p:spPr/>
        <p:txBody>
          <a:bodyPr/>
          <a:lstStyle/>
          <a:p>
            <a:r>
              <a:rPr lang="en-US"/>
              <a:t>The conventions of Drama</a:t>
            </a:r>
          </a:p>
        </p:txBody>
      </p:sp>
      <p:sp>
        <p:nvSpPr>
          <p:cNvPr id="3" name="Subtitle 2">
            <a:extLst>
              <a:ext uri="{FF2B5EF4-FFF2-40B4-BE49-F238E27FC236}">
                <a16:creationId xmlns:a16="http://schemas.microsoft.com/office/drawing/2014/main" id="{B63BB876-BC9F-4C4B-86F1-8E1C562A858C}"/>
              </a:ext>
            </a:extLst>
          </p:cNvPr>
          <p:cNvSpPr>
            <a:spLocks noGrp="1"/>
          </p:cNvSpPr>
          <p:nvPr>
            <p:ph type="subTitle" idx="1"/>
          </p:nvPr>
        </p:nvSpPr>
        <p:spPr/>
        <p:txBody>
          <a:bodyPr/>
          <a:lstStyle/>
          <a:p>
            <a:r>
              <a:rPr lang="en-US"/>
              <a:t>The use of prose and verse in drama</a:t>
            </a:r>
          </a:p>
        </p:txBody>
      </p:sp>
    </p:spTree>
    <p:extLst>
      <p:ext uri="{BB962C8B-B14F-4D97-AF65-F5344CB8AC3E}">
        <p14:creationId xmlns:p14="http://schemas.microsoft.com/office/powerpoint/2010/main" val="3754109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F96D9-C85F-FD47-BCB6-FC7CC13DB80C}"/>
              </a:ext>
            </a:extLst>
          </p:cNvPr>
          <p:cNvSpPr>
            <a:spLocks noGrp="1"/>
          </p:cNvSpPr>
          <p:nvPr>
            <p:ph type="title"/>
          </p:nvPr>
        </p:nvSpPr>
        <p:spPr/>
        <p:txBody>
          <a:bodyPr/>
          <a:lstStyle/>
          <a:p>
            <a:r>
              <a:rPr lang="en-US" b="1">
                <a:solidFill>
                  <a:srgbClr val="FF0000"/>
                </a:solidFill>
              </a:rPr>
              <a:t>Problem Play</a:t>
            </a:r>
          </a:p>
        </p:txBody>
      </p:sp>
      <p:sp>
        <p:nvSpPr>
          <p:cNvPr id="3" name="Content Placeholder 2">
            <a:extLst>
              <a:ext uri="{FF2B5EF4-FFF2-40B4-BE49-F238E27FC236}">
                <a16:creationId xmlns:a16="http://schemas.microsoft.com/office/drawing/2014/main" id="{3CBD287E-8ECC-A14F-AEBA-34944AB5867C}"/>
              </a:ext>
            </a:extLst>
          </p:cNvPr>
          <p:cNvSpPr>
            <a:spLocks noGrp="1"/>
          </p:cNvSpPr>
          <p:nvPr>
            <p:ph idx="1"/>
          </p:nvPr>
        </p:nvSpPr>
        <p:spPr/>
        <p:txBody>
          <a:bodyPr/>
          <a:lstStyle/>
          <a:p>
            <a:r>
              <a:rPr lang="en-US"/>
              <a:t>From its title, it is a kind of play that asks a definite question and either provides an answer or leaves it to the audience to find one.</a:t>
            </a:r>
          </a:p>
          <a:p>
            <a:r>
              <a:rPr lang="en-US"/>
              <a:t>It is a popular mode of drama in the late 19</a:t>
            </a:r>
            <a:r>
              <a:rPr lang="en-US" baseline="30000"/>
              <a:t>th</a:t>
            </a:r>
            <a:r>
              <a:rPr lang="en-US"/>
              <a:t> century and 20</a:t>
            </a:r>
            <a:r>
              <a:rPr lang="en-US" baseline="30000"/>
              <a:t>th</a:t>
            </a:r>
            <a:r>
              <a:rPr lang="en-US"/>
              <a:t> century.</a:t>
            </a:r>
          </a:p>
          <a:p>
            <a:r>
              <a:rPr lang="en-US"/>
              <a:t>It is apt to any period when ideas are changing and society is developing rapidly.</a:t>
            </a:r>
          </a:p>
          <a:p>
            <a:r>
              <a:rPr lang="en-US"/>
              <a:t>It calls minds to think and make contribution to human progress.</a:t>
            </a:r>
          </a:p>
          <a:p>
            <a:r>
              <a:rPr lang="en-US"/>
              <a:t>However, it may oversimplify problems for the sake of dramatic effects. It may be melodramatic.</a:t>
            </a:r>
          </a:p>
          <a:p>
            <a:endParaRPr lang="en-US"/>
          </a:p>
        </p:txBody>
      </p:sp>
    </p:spTree>
    <p:extLst>
      <p:ext uri="{BB962C8B-B14F-4D97-AF65-F5344CB8AC3E}">
        <p14:creationId xmlns:p14="http://schemas.microsoft.com/office/powerpoint/2010/main" val="82299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8E3B3-32FD-484D-A1F7-0D37321C9F3C}"/>
              </a:ext>
            </a:extLst>
          </p:cNvPr>
          <p:cNvSpPr>
            <a:spLocks noGrp="1"/>
          </p:cNvSpPr>
          <p:nvPr>
            <p:ph type="title"/>
          </p:nvPr>
        </p:nvSpPr>
        <p:spPr/>
        <p:txBody>
          <a:bodyPr/>
          <a:lstStyle/>
          <a:p>
            <a:r>
              <a:rPr lang="en-US"/>
              <a:t>Poetry versus prose </a:t>
            </a:r>
          </a:p>
        </p:txBody>
      </p:sp>
      <p:sp>
        <p:nvSpPr>
          <p:cNvPr id="3" name="Content Placeholder 2">
            <a:extLst>
              <a:ext uri="{FF2B5EF4-FFF2-40B4-BE49-F238E27FC236}">
                <a16:creationId xmlns:a16="http://schemas.microsoft.com/office/drawing/2014/main" id="{AA289766-9DBD-7344-B5B8-5B015493804E}"/>
              </a:ext>
            </a:extLst>
          </p:cNvPr>
          <p:cNvSpPr>
            <a:spLocks noGrp="1"/>
          </p:cNvSpPr>
          <p:nvPr>
            <p:ph idx="1"/>
          </p:nvPr>
        </p:nvSpPr>
        <p:spPr>
          <a:xfrm>
            <a:off x="838200" y="1690687"/>
            <a:ext cx="10515600" cy="4486275"/>
          </a:xfrm>
        </p:spPr>
        <p:txBody>
          <a:bodyPr/>
          <a:lstStyle/>
          <a:p>
            <a:r>
              <a:rPr lang="en-US">
                <a:solidFill>
                  <a:srgbClr val="FF0000"/>
                </a:solidFill>
              </a:rPr>
              <a:t>When should we consider the type of diction a convention or a device that has its own effect on the understanding of the dramatist’s shift between prose and verse?</a:t>
            </a:r>
          </a:p>
          <a:p>
            <a:endParaRPr lang="en-US"/>
          </a:p>
          <a:p>
            <a:r>
              <a:rPr lang="en-US">
                <a:solidFill>
                  <a:srgbClr val="0070C0"/>
                </a:solidFill>
              </a:rPr>
              <a:t>Types of drama according to language</a:t>
            </a:r>
            <a:r>
              <a:rPr lang="en-US"/>
              <a:t>:</a:t>
            </a:r>
          </a:p>
          <a:p>
            <a:r>
              <a:rPr lang="en-US"/>
              <a:t>1-</a:t>
            </a:r>
            <a:r>
              <a:rPr lang="en-US">
                <a:solidFill>
                  <a:srgbClr val="00B0F0"/>
                </a:solidFill>
              </a:rPr>
              <a:t> Poetic drama</a:t>
            </a:r>
            <a:r>
              <a:rPr lang="en-US"/>
              <a:t>. The playwrights are themselves poets.</a:t>
            </a:r>
          </a:p>
          <a:p>
            <a:r>
              <a:rPr lang="en-US"/>
              <a:t>2</a:t>
            </a:r>
            <a:r>
              <a:rPr lang="en-US">
                <a:solidFill>
                  <a:srgbClr val="00B0F0"/>
                </a:solidFill>
              </a:rPr>
              <a:t>- Prosaic drama</a:t>
            </a:r>
            <a:r>
              <a:rPr lang="en-US"/>
              <a:t> </a:t>
            </a:r>
          </a:p>
          <a:p>
            <a:r>
              <a:rPr lang="en-US"/>
              <a:t>3- a </a:t>
            </a:r>
            <a:r>
              <a:rPr lang="en-US">
                <a:solidFill>
                  <a:srgbClr val="00B0F0"/>
                </a:solidFill>
              </a:rPr>
              <a:t>mixture of prose and verse</a:t>
            </a:r>
            <a:r>
              <a:rPr lang="en-US"/>
              <a:t> dramas—partly in prose, partly in verse.</a:t>
            </a:r>
          </a:p>
        </p:txBody>
      </p:sp>
    </p:spTree>
    <p:extLst>
      <p:ext uri="{BB962C8B-B14F-4D97-AF65-F5344CB8AC3E}">
        <p14:creationId xmlns:p14="http://schemas.microsoft.com/office/powerpoint/2010/main" val="3451778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E23F-A61D-3342-BA39-F048FCFDFF89}"/>
              </a:ext>
            </a:extLst>
          </p:cNvPr>
          <p:cNvSpPr>
            <a:spLocks noGrp="1"/>
          </p:cNvSpPr>
          <p:nvPr>
            <p:ph type="title"/>
          </p:nvPr>
        </p:nvSpPr>
        <p:spPr/>
        <p:txBody>
          <a:bodyPr/>
          <a:lstStyle/>
          <a:p>
            <a:r>
              <a:rPr lang="en-US" b="1">
                <a:solidFill>
                  <a:srgbClr val="C00000"/>
                </a:solidFill>
              </a:rPr>
              <a:t>As A Convention</a:t>
            </a:r>
          </a:p>
        </p:txBody>
      </p:sp>
      <p:sp>
        <p:nvSpPr>
          <p:cNvPr id="3" name="Content Placeholder 2">
            <a:extLst>
              <a:ext uri="{FF2B5EF4-FFF2-40B4-BE49-F238E27FC236}">
                <a16:creationId xmlns:a16="http://schemas.microsoft.com/office/drawing/2014/main" id="{B639735D-0803-BB4E-B1D6-DC96820FA84C}"/>
              </a:ext>
            </a:extLst>
          </p:cNvPr>
          <p:cNvSpPr>
            <a:spLocks noGrp="1"/>
          </p:cNvSpPr>
          <p:nvPr>
            <p:ph idx="1"/>
          </p:nvPr>
        </p:nvSpPr>
        <p:spPr/>
        <p:txBody>
          <a:bodyPr/>
          <a:lstStyle/>
          <a:p>
            <a:r>
              <a:rPr lang="en-US" b="1">
                <a:solidFill>
                  <a:srgbClr val="00B0F0"/>
                </a:solidFill>
              </a:rPr>
              <a:t>The use of prose and verse</a:t>
            </a:r>
            <a:r>
              <a:rPr lang="en-US" b="1"/>
              <a:t>:</a:t>
            </a:r>
          </a:p>
          <a:p>
            <a:r>
              <a:rPr lang="en-US"/>
              <a:t>  To show class differences ;</a:t>
            </a:r>
          </a:p>
          <a:p>
            <a:r>
              <a:rPr lang="en-US"/>
              <a:t>To communicate what cannot be expressed by normal language;</a:t>
            </a:r>
          </a:p>
          <a:p>
            <a:r>
              <a:rPr lang="en-US"/>
              <a:t>And to introduce a high intense of emotions or feelings.</a:t>
            </a:r>
          </a:p>
        </p:txBody>
      </p:sp>
    </p:spTree>
    <p:extLst>
      <p:ext uri="{BB962C8B-B14F-4D97-AF65-F5344CB8AC3E}">
        <p14:creationId xmlns:p14="http://schemas.microsoft.com/office/powerpoint/2010/main" val="3787599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5604-7FDB-BC43-99D4-5E17897449DA}"/>
              </a:ext>
            </a:extLst>
          </p:cNvPr>
          <p:cNvSpPr>
            <a:spLocks noGrp="1"/>
          </p:cNvSpPr>
          <p:nvPr>
            <p:ph type="title"/>
          </p:nvPr>
        </p:nvSpPr>
        <p:spPr/>
        <p:txBody>
          <a:bodyPr/>
          <a:lstStyle/>
          <a:p>
            <a:r>
              <a:rPr lang="en-US" b="1">
                <a:solidFill>
                  <a:srgbClr val="C00000"/>
                </a:solidFill>
              </a:rPr>
              <a:t>The Types of Drama</a:t>
            </a:r>
          </a:p>
        </p:txBody>
      </p:sp>
      <p:sp>
        <p:nvSpPr>
          <p:cNvPr id="3" name="Content Placeholder 2">
            <a:extLst>
              <a:ext uri="{FF2B5EF4-FFF2-40B4-BE49-F238E27FC236}">
                <a16:creationId xmlns:a16="http://schemas.microsoft.com/office/drawing/2014/main" id="{0EE82B36-9BDF-AB4F-9387-A2658146A409}"/>
              </a:ext>
            </a:extLst>
          </p:cNvPr>
          <p:cNvSpPr>
            <a:spLocks noGrp="1"/>
          </p:cNvSpPr>
          <p:nvPr>
            <p:ph idx="1"/>
          </p:nvPr>
        </p:nvSpPr>
        <p:spPr/>
        <p:txBody>
          <a:bodyPr/>
          <a:lstStyle/>
          <a:p>
            <a:r>
              <a:rPr lang="en-US"/>
              <a:t>Life is a mixture between sadness—tragedy--andhappiness—comedy. People differ in their temperament. Some individuals deal with incidents tragically, others try to lighten its effect and simplify matters. Therefore, the plays—as an imitation of life—mix between tragedy and comedy.</a:t>
            </a:r>
          </a:p>
          <a:p>
            <a:endParaRPr lang="en-US"/>
          </a:p>
          <a:p>
            <a:r>
              <a:rPr lang="en-US"/>
              <a:t>Consequently, we have to distinguish between the characteristics of tragedy and comedy.</a:t>
            </a:r>
          </a:p>
          <a:p>
            <a:pPr marL="0" indent="0">
              <a:buNone/>
            </a:pPr>
            <a:endParaRPr lang="en-US"/>
          </a:p>
        </p:txBody>
      </p:sp>
    </p:spTree>
    <p:extLst>
      <p:ext uri="{BB962C8B-B14F-4D97-AF65-F5344CB8AC3E}">
        <p14:creationId xmlns:p14="http://schemas.microsoft.com/office/powerpoint/2010/main" val="2315580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B138E-F86D-2548-B11D-4A34E9DF23BD}"/>
              </a:ext>
            </a:extLst>
          </p:cNvPr>
          <p:cNvSpPr>
            <a:spLocks noGrp="1"/>
          </p:cNvSpPr>
          <p:nvPr>
            <p:ph type="title"/>
          </p:nvPr>
        </p:nvSpPr>
        <p:spPr/>
        <p:txBody>
          <a:bodyPr/>
          <a:lstStyle/>
          <a:p>
            <a:r>
              <a:rPr lang="en-US" b="1">
                <a:solidFill>
                  <a:srgbClr val="FF0000"/>
                </a:solidFill>
              </a:rPr>
              <a:t>Tragedy and Comedy</a:t>
            </a:r>
          </a:p>
        </p:txBody>
      </p:sp>
      <p:sp>
        <p:nvSpPr>
          <p:cNvPr id="4" name="Text Placeholder 3">
            <a:extLst>
              <a:ext uri="{FF2B5EF4-FFF2-40B4-BE49-F238E27FC236}">
                <a16:creationId xmlns:a16="http://schemas.microsoft.com/office/drawing/2014/main" id="{47866771-B81A-AE42-9AF9-5352AD8BCF7B}"/>
              </a:ext>
            </a:extLst>
          </p:cNvPr>
          <p:cNvSpPr>
            <a:spLocks noGrp="1"/>
          </p:cNvSpPr>
          <p:nvPr>
            <p:ph type="body" idx="1"/>
          </p:nvPr>
        </p:nvSpPr>
        <p:spPr>
          <a:xfrm>
            <a:off x="507176" y="1472044"/>
            <a:ext cx="5490400" cy="1033029"/>
          </a:xfrm>
        </p:spPr>
        <p:txBody>
          <a:bodyPr/>
          <a:lstStyle/>
          <a:p>
            <a:r>
              <a:rPr lang="en-US" b="0">
                <a:solidFill>
                  <a:srgbClr val="C00000"/>
                </a:solidFill>
              </a:rPr>
              <a:t>Tragedy</a:t>
            </a:r>
            <a:r>
              <a:rPr lang="en-US"/>
              <a:t> </a:t>
            </a:r>
          </a:p>
        </p:txBody>
      </p:sp>
      <p:sp>
        <p:nvSpPr>
          <p:cNvPr id="3" name="Content Placeholder 2">
            <a:extLst>
              <a:ext uri="{FF2B5EF4-FFF2-40B4-BE49-F238E27FC236}">
                <a16:creationId xmlns:a16="http://schemas.microsoft.com/office/drawing/2014/main" id="{05AAEBF8-CE1C-D340-84F2-E2919F727525}"/>
              </a:ext>
            </a:extLst>
          </p:cNvPr>
          <p:cNvSpPr>
            <a:spLocks noGrp="1"/>
          </p:cNvSpPr>
          <p:nvPr>
            <p:ph sz="half" idx="2"/>
          </p:nvPr>
        </p:nvSpPr>
        <p:spPr>
          <a:xfrm>
            <a:off x="98961" y="2505075"/>
            <a:ext cx="5997039" cy="6970444"/>
          </a:xfrm>
        </p:spPr>
        <p:txBody>
          <a:bodyPr>
            <a:normAutofit/>
          </a:bodyPr>
          <a:lstStyle/>
          <a:p>
            <a:r>
              <a:rPr lang="en-US"/>
              <a:t>A sad ending, usually by the death of the principal character;</a:t>
            </a:r>
          </a:p>
          <a:p>
            <a:r>
              <a:rPr lang="en-US"/>
              <a:t>Treats life seriously, dealing with conflicts, dilemma, and suffering;</a:t>
            </a:r>
          </a:p>
          <a:p>
            <a:r>
              <a:rPr lang="en-US"/>
              <a:t>The diction is more dignified;</a:t>
            </a:r>
          </a:p>
          <a:p>
            <a:r>
              <a:rPr lang="en-US"/>
              <a:t>An intensification of emotion from the very beginning to the end of the play;</a:t>
            </a:r>
          </a:p>
          <a:p>
            <a:r>
              <a:rPr lang="en-US"/>
              <a:t>The characters set among kings, statesman, the rich and cultured;</a:t>
            </a:r>
          </a:p>
          <a:p>
            <a:r>
              <a:rPr lang="en-US"/>
              <a:t>It shows human greatness.</a:t>
            </a:r>
          </a:p>
        </p:txBody>
      </p:sp>
      <p:sp>
        <p:nvSpPr>
          <p:cNvPr id="5" name="Text Placeholder 4">
            <a:extLst>
              <a:ext uri="{FF2B5EF4-FFF2-40B4-BE49-F238E27FC236}">
                <a16:creationId xmlns:a16="http://schemas.microsoft.com/office/drawing/2014/main" id="{AE073DFA-8995-1448-BCC4-3EF9C68053A2}"/>
              </a:ext>
            </a:extLst>
          </p:cNvPr>
          <p:cNvSpPr>
            <a:spLocks noGrp="1"/>
          </p:cNvSpPr>
          <p:nvPr>
            <p:ph type="body" sz="quarter" idx="3"/>
          </p:nvPr>
        </p:nvSpPr>
        <p:spPr/>
        <p:txBody>
          <a:bodyPr/>
          <a:lstStyle/>
          <a:p>
            <a:r>
              <a:rPr lang="en-US">
                <a:solidFill>
                  <a:srgbClr val="C00000"/>
                </a:solidFill>
              </a:rPr>
              <a:t>Comedy</a:t>
            </a:r>
          </a:p>
        </p:txBody>
      </p:sp>
      <p:sp>
        <p:nvSpPr>
          <p:cNvPr id="6" name="Content Placeholder 5">
            <a:extLst>
              <a:ext uri="{FF2B5EF4-FFF2-40B4-BE49-F238E27FC236}">
                <a16:creationId xmlns:a16="http://schemas.microsoft.com/office/drawing/2014/main" id="{6AF5B40B-D0BF-A446-BBE2-3D69622ADD90}"/>
              </a:ext>
            </a:extLst>
          </p:cNvPr>
          <p:cNvSpPr>
            <a:spLocks noGrp="1"/>
          </p:cNvSpPr>
          <p:nvPr>
            <p:ph sz="quarter" idx="4"/>
          </p:nvPr>
        </p:nvSpPr>
        <p:spPr>
          <a:xfrm>
            <a:off x="6432468" y="2505074"/>
            <a:ext cx="4922920" cy="4879893"/>
          </a:xfrm>
        </p:spPr>
        <p:txBody>
          <a:bodyPr>
            <a:normAutofit/>
          </a:bodyPr>
          <a:lstStyle/>
          <a:p>
            <a:r>
              <a:rPr lang="en-US"/>
              <a:t>A happy ending, usually the marriage of the beloved characters;</a:t>
            </a:r>
          </a:p>
          <a:p>
            <a:r>
              <a:rPr lang="en-US"/>
              <a:t>Deals with situations superficially, more shallower;</a:t>
            </a:r>
          </a:p>
          <a:p>
            <a:r>
              <a:rPr lang="en-US"/>
              <a:t>The middle class provides most of the social environments for comedy;</a:t>
            </a:r>
          </a:p>
          <a:p>
            <a:r>
              <a:rPr lang="en-US"/>
              <a:t>Shows human weakness.</a:t>
            </a:r>
          </a:p>
        </p:txBody>
      </p:sp>
    </p:spTree>
    <p:extLst>
      <p:ext uri="{BB962C8B-B14F-4D97-AF65-F5344CB8AC3E}">
        <p14:creationId xmlns:p14="http://schemas.microsoft.com/office/powerpoint/2010/main" val="1972128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E0C6C-FBEB-CD41-A802-7D7350C39D70}"/>
              </a:ext>
            </a:extLst>
          </p:cNvPr>
          <p:cNvSpPr>
            <a:spLocks noGrp="1"/>
          </p:cNvSpPr>
          <p:nvPr>
            <p:ph type="title"/>
          </p:nvPr>
        </p:nvSpPr>
        <p:spPr/>
        <p:txBody>
          <a:bodyPr/>
          <a:lstStyle/>
          <a:p>
            <a:r>
              <a:rPr lang="en-US" b="1"/>
              <a:t>Types of tragedy</a:t>
            </a:r>
            <a:r>
              <a:rPr lang="en-US"/>
              <a:t> </a:t>
            </a:r>
          </a:p>
        </p:txBody>
      </p:sp>
      <p:sp>
        <p:nvSpPr>
          <p:cNvPr id="4" name="Content Placeholder 3">
            <a:extLst>
              <a:ext uri="{FF2B5EF4-FFF2-40B4-BE49-F238E27FC236}">
                <a16:creationId xmlns:a16="http://schemas.microsoft.com/office/drawing/2014/main" id="{2B879820-98A7-6447-897B-3D335FE40D7D}"/>
              </a:ext>
            </a:extLst>
          </p:cNvPr>
          <p:cNvSpPr>
            <a:spLocks noGrp="1"/>
          </p:cNvSpPr>
          <p:nvPr>
            <p:ph idx="1"/>
          </p:nvPr>
        </p:nvSpPr>
        <p:spPr/>
        <p:txBody>
          <a:bodyPr/>
          <a:lstStyle/>
          <a:p>
            <a:r>
              <a:rPr lang="en-US"/>
              <a:t>Today, we will concentrate on tragedy and its types:</a:t>
            </a:r>
          </a:p>
          <a:p>
            <a:endParaRPr lang="en-US"/>
          </a:p>
          <a:p>
            <a:r>
              <a:rPr lang="en-US"/>
              <a:t>Tragedy </a:t>
            </a:r>
          </a:p>
          <a:p>
            <a:r>
              <a:rPr lang="en-US"/>
              <a:t>Melodrama </a:t>
            </a:r>
          </a:p>
          <a:p>
            <a:r>
              <a:rPr lang="en-US"/>
              <a:t>Heroic play </a:t>
            </a:r>
          </a:p>
          <a:p>
            <a:r>
              <a:rPr lang="en-US"/>
              <a:t>Problem play </a:t>
            </a:r>
          </a:p>
        </p:txBody>
      </p:sp>
    </p:spTree>
    <p:extLst>
      <p:ext uri="{BB962C8B-B14F-4D97-AF65-F5344CB8AC3E}">
        <p14:creationId xmlns:p14="http://schemas.microsoft.com/office/powerpoint/2010/main" val="3667591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73E0D-2A4F-504F-BB8E-B2380A4B1130}"/>
              </a:ext>
            </a:extLst>
          </p:cNvPr>
          <p:cNvSpPr>
            <a:spLocks noGrp="1"/>
          </p:cNvSpPr>
          <p:nvPr>
            <p:ph type="title"/>
          </p:nvPr>
        </p:nvSpPr>
        <p:spPr/>
        <p:txBody>
          <a:bodyPr/>
          <a:lstStyle/>
          <a:p>
            <a:r>
              <a:rPr lang="en-US" b="1">
                <a:solidFill>
                  <a:srgbClr val="FF0000"/>
                </a:solidFill>
              </a:rPr>
              <a:t>Tragedy</a:t>
            </a:r>
          </a:p>
        </p:txBody>
      </p:sp>
      <p:sp>
        <p:nvSpPr>
          <p:cNvPr id="3" name="Content Placeholder 2">
            <a:extLst>
              <a:ext uri="{FF2B5EF4-FFF2-40B4-BE49-F238E27FC236}">
                <a16:creationId xmlns:a16="http://schemas.microsoft.com/office/drawing/2014/main" id="{EB1D1040-B376-F84A-ABD0-7C424B478F5F}"/>
              </a:ext>
            </a:extLst>
          </p:cNvPr>
          <p:cNvSpPr>
            <a:spLocks noGrp="1"/>
          </p:cNvSpPr>
          <p:nvPr>
            <p:ph idx="1"/>
          </p:nvPr>
        </p:nvSpPr>
        <p:spPr/>
        <p:txBody>
          <a:bodyPr>
            <a:normAutofit fontScale="92500" lnSpcReduction="10000"/>
          </a:bodyPr>
          <a:lstStyle/>
          <a:p>
            <a:r>
              <a:rPr lang="en-US"/>
              <a:t>It is a play of a sorrow ending, at least one death.</a:t>
            </a:r>
          </a:p>
          <a:p>
            <a:r>
              <a:rPr lang="en-US"/>
              <a:t>The actions and thoughts or ideas are treated in a more serious manner. </a:t>
            </a:r>
          </a:p>
          <a:p>
            <a:r>
              <a:rPr lang="en-US"/>
              <a:t>The hero is a character of interest and important position who is destroyed because of a defect or tragic flaw in his character.</a:t>
            </a:r>
          </a:p>
          <a:p>
            <a:r>
              <a:rPr lang="en-US"/>
              <a:t>The diction is glorified. Its greatness comes from the tragic importance of human beings, and their situations, not merely because of its standard English.</a:t>
            </a:r>
          </a:p>
          <a:p>
            <a:r>
              <a:rPr lang="en-US"/>
              <a:t>An important feature of tragedy is its showing of the greatness of man; how man faces his destiny and fate. The emotional conflicts are deep and unbearable. The human dilemma is insoluble; and the tragic end is inevitable.</a:t>
            </a:r>
          </a:p>
        </p:txBody>
      </p:sp>
    </p:spTree>
    <p:extLst>
      <p:ext uri="{BB962C8B-B14F-4D97-AF65-F5344CB8AC3E}">
        <p14:creationId xmlns:p14="http://schemas.microsoft.com/office/powerpoint/2010/main" val="205321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97361-7524-0148-A9D2-95A2319587FD}"/>
              </a:ext>
            </a:extLst>
          </p:cNvPr>
          <p:cNvSpPr>
            <a:spLocks noGrp="1"/>
          </p:cNvSpPr>
          <p:nvPr>
            <p:ph type="title"/>
          </p:nvPr>
        </p:nvSpPr>
        <p:spPr/>
        <p:txBody>
          <a:bodyPr/>
          <a:lstStyle/>
          <a:p>
            <a:r>
              <a:rPr lang="en-US" b="1">
                <a:solidFill>
                  <a:srgbClr val="FF0000"/>
                </a:solidFill>
              </a:rPr>
              <a:t>Melodrama</a:t>
            </a:r>
          </a:p>
        </p:txBody>
      </p:sp>
      <p:sp>
        <p:nvSpPr>
          <p:cNvPr id="3" name="Content Placeholder 2">
            <a:extLst>
              <a:ext uri="{FF2B5EF4-FFF2-40B4-BE49-F238E27FC236}">
                <a16:creationId xmlns:a16="http://schemas.microsoft.com/office/drawing/2014/main" id="{170CD4D4-EBD5-904D-A317-CE0B265794DE}"/>
              </a:ext>
            </a:extLst>
          </p:cNvPr>
          <p:cNvSpPr>
            <a:spLocks noGrp="1"/>
          </p:cNvSpPr>
          <p:nvPr>
            <p:ph idx="1"/>
          </p:nvPr>
        </p:nvSpPr>
        <p:spPr/>
        <p:txBody>
          <a:bodyPr>
            <a:normAutofit fontScale="92500" lnSpcReduction="20000"/>
          </a:bodyPr>
          <a:lstStyle/>
          <a:p>
            <a:r>
              <a:rPr lang="en-US"/>
              <a:t>It may have a sad or happy ending. The sad ending is not the death of the hero as in tragedy; it ends with a pile of corpses or a sense of madness.</a:t>
            </a:r>
          </a:p>
          <a:p>
            <a:r>
              <a:rPr lang="en-US"/>
              <a:t>Its characters are extremely good or evil. There is a sense of exaggeration.</a:t>
            </a:r>
          </a:p>
          <a:p>
            <a:r>
              <a:rPr lang="en-US"/>
              <a:t>Its plot is sensational and designed to appeal strongly to the emotions, takes precedence over detailed characterization.</a:t>
            </a:r>
          </a:p>
          <a:p>
            <a:r>
              <a:rPr lang="en-US"/>
              <a:t>It gives priority to dialogue rather than action.</a:t>
            </a:r>
          </a:p>
          <a:p>
            <a:r>
              <a:rPr lang="en-US"/>
              <a:t>Characters are simply drawn and may appear stereotyped.</a:t>
            </a:r>
          </a:p>
          <a:p>
            <a:r>
              <a:rPr lang="en-US"/>
              <a:t>Melodramas are set in private sphere of the home, and focus on morality and family issues, love, marriage, often with challenges from an outside source.</a:t>
            </a:r>
          </a:p>
          <a:p>
            <a:r>
              <a:rPr lang="en-US"/>
              <a:t>Melodrama is generally pejorative or disadvantageous as it lacks subtlety, character development, or both. </a:t>
            </a:r>
          </a:p>
        </p:txBody>
      </p:sp>
    </p:spTree>
    <p:extLst>
      <p:ext uri="{BB962C8B-B14F-4D97-AF65-F5344CB8AC3E}">
        <p14:creationId xmlns:p14="http://schemas.microsoft.com/office/powerpoint/2010/main" val="870939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48C64-FBCC-F245-A585-732EC97B70E6}"/>
              </a:ext>
            </a:extLst>
          </p:cNvPr>
          <p:cNvSpPr>
            <a:spLocks noGrp="1"/>
          </p:cNvSpPr>
          <p:nvPr>
            <p:ph type="title"/>
          </p:nvPr>
        </p:nvSpPr>
        <p:spPr/>
        <p:txBody>
          <a:bodyPr/>
          <a:lstStyle/>
          <a:p>
            <a:r>
              <a:rPr lang="en-US" b="1">
                <a:solidFill>
                  <a:srgbClr val="FF0000"/>
                </a:solidFill>
              </a:rPr>
              <a:t>The Heroic Play</a:t>
            </a:r>
            <a:r>
              <a:rPr lang="en-US"/>
              <a:t> </a:t>
            </a:r>
          </a:p>
        </p:txBody>
      </p:sp>
      <p:sp>
        <p:nvSpPr>
          <p:cNvPr id="3" name="Content Placeholder 2">
            <a:extLst>
              <a:ext uri="{FF2B5EF4-FFF2-40B4-BE49-F238E27FC236}">
                <a16:creationId xmlns:a16="http://schemas.microsoft.com/office/drawing/2014/main" id="{B7DF91E5-5F41-2D4A-9269-F874CC0C8AB5}"/>
              </a:ext>
            </a:extLst>
          </p:cNvPr>
          <p:cNvSpPr>
            <a:spLocks noGrp="1"/>
          </p:cNvSpPr>
          <p:nvPr>
            <p:ph idx="1"/>
          </p:nvPr>
        </p:nvSpPr>
        <p:spPr/>
        <p:txBody>
          <a:bodyPr/>
          <a:lstStyle/>
          <a:p>
            <a:r>
              <a:rPr lang="en-US"/>
              <a:t>This was a type of exaggerated tragedy in the times of Dryden—the pioneerest critic of his time.</a:t>
            </a:r>
          </a:p>
          <a:p>
            <a:r>
              <a:rPr lang="en-US"/>
              <a:t>It deals with the theme of love , courage, and heroism.</a:t>
            </a:r>
          </a:p>
          <a:p>
            <a:r>
              <a:rPr lang="en-US"/>
              <a:t>Its target is to produce something greater than traditional tragedy.</a:t>
            </a:r>
          </a:p>
          <a:p>
            <a:r>
              <a:rPr lang="en-US"/>
              <a:t>This genre was dead. </a:t>
            </a:r>
          </a:p>
        </p:txBody>
      </p:sp>
    </p:spTree>
    <p:extLst>
      <p:ext uri="{BB962C8B-B14F-4D97-AF65-F5344CB8AC3E}">
        <p14:creationId xmlns:p14="http://schemas.microsoft.com/office/powerpoint/2010/main" val="23484032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The conventions of Drama</vt:lpstr>
      <vt:lpstr>Poetry versus prose </vt:lpstr>
      <vt:lpstr>As A Convention</vt:lpstr>
      <vt:lpstr>The Types of Drama</vt:lpstr>
      <vt:lpstr>Tragedy and Comedy</vt:lpstr>
      <vt:lpstr>Types of tragedy </vt:lpstr>
      <vt:lpstr>Tragedy</vt:lpstr>
      <vt:lpstr>Melodrama</vt:lpstr>
      <vt:lpstr>The Heroic Play </vt:lpstr>
      <vt:lpstr>Problem Play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conventions of Drama</dc:title>
  <dc:creator>Boody20162019@outlook.com</dc:creator>
  <cp:lastModifiedBy>Boody20162019@outlook.com</cp:lastModifiedBy>
  <cp:revision>2</cp:revision>
  <dcterms:created xsi:type="dcterms:W3CDTF">2020-11-11T22:58:25Z</dcterms:created>
  <dcterms:modified xsi:type="dcterms:W3CDTF">2020-11-28T02:04:55Z</dcterms:modified>
</cp:coreProperties>
</file>